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75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91" r:id="rId28"/>
    <p:sldId id="296" r:id="rId29"/>
    <p:sldId id="283" r:id="rId30"/>
    <p:sldId id="285" r:id="rId31"/>
    <p:sldId id="292" r:id="rId32"/>
    <p:sldId id="293" r:id="rId33"/>
    <p:sldId id="286" r:id="rId34"/>
    <p:sldId id="294" r:id="rId35"/>
    <p:sldId id="287" r:id="rId36"/>
    <p:sldId id="288" r:id="rId37"/>
    <p:sldId id="289" r:id="rId38"/>
    <p:sldId id="290" r:id="rId39"/>
    <p:sldId id="295" r:id="rId40"/>
    <p:sldId id="29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5178" autoAdjust="0"/>
  </p:normalViewPr>
  <p:slideViewPr>
    <p:cSldViewPr snapToGrid="0">
      <p:cViewPr>
        <p:scale>
          <a:sx n="66" d="100"/>
          <a:sy n="66" d="100"/>
        </p:scale>
        <p:origin x="1315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FD7E7C-FAA2-4DB7-9FD6-E63043B19C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7342B5-FBA5-4F31-9AAB-47C1D1CAF3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1511C9-ED42-4811-A73F-3C9C5E4D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5584A6-6674-468B-939A-CC9227CB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E2D9F75-A0A2-4966-A7F9-09BCADFD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948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CEDAFE-6A68-496B-B938-E2EB18CE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981D43-5DC0-4AE8-8BB4-6C7806099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758A7B-52A3-4E7E-A432-F5BF6463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2640A2-A659-4700-92CD-0DAFDEBE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6A3687-DF3C-4C9E-A949-00F56137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43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BFB542-3464-4BA5-9763-365B74A901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38CCF6-4FFC-4DD1-80BB-DA227CDB3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6AA302-49DB-4E64-8A77-1DA84D5BD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2312ED-96AF-4857-8074-175B771B7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648249-3C0C-41E2-9E6C-E3DE0329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14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1B61CD-E565-41ED-BFC6-5B258B0F1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9E89EA-667B-4338-8980-DEEA0D598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ED06F0-184B-4E43-AC6E-4734B5C55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A754BE-6583-475C-8D0C-D55224BAA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EC1BD7-1B3E-4A16-99FD-B76D77FE5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74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4D51C-A668-4E7E-9880-3CFF131A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71F759-5E13-4C2D-88D8-633CD1085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A1022A-A790-4064-80C8-02F9585F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100E15-7A54-4929-A882-31843DA8A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661757-4B59-4A63-B7B9-2FC97BEB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032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FC971-A1F4-4A9F-9E23-FFCE67FD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8E65DB-9C29-467C-9C58-2D204BEEF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3CC37-03D6-404B-AF07-9B1CA8137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71C8A0-225B-49B7-8153-B7A5F4234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31268F-53A7-442D-8F44-5DFD2524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85D912-FC07-440C-A914-7CBEC010A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070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55BF41-13D3-4042-8394-A818B2B82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142CAA-53AD-4706-8656-22AD51144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661976-71C6-4759-8151-A57FC1ED4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ACE5F20-5CA1-4785-A7DC-024005FA78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2C2620F-4EF7-4DF3-8A6C-11BCC824A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B8AF082-3A22-4DA6-BA48-4F802418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D38FC4-5AB9-4C10-891F-A8AA74C9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68C3D1-9FDE-4C7D-987C-FD4250E3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917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81443-2CBA-483B-9B55-9D1F720FC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BF3002A-D44B-4176-A310-AA04F266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0EF9DB-C07F-4EB1-BB8F-72AD9220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7F6A74-1BF8-4470-806E-F6C66F6F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70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A3189A4-892B-48FD-A750-04E097AF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9DD693E-1DC0-4FBC-A0BC-FF9525E0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BDAECE-5C96-466B-8E73-D8904039F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156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34C41-9FE2-452F-A474-387B31ED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FF979E-5D19-44DC-BC81-DE05BD45F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0859DB-EDB5-426B-AF87-DA8BCD798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767CB4-B3E9-438E-8C0F-5CEC0007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B94632-3DA1-4749-891D-9E12D14B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CCBF12-A752-4A1C-B53F-70B1B9941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905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C4E87-51F4-493E-9217-AA0DEE07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D7463FE-065F-4918-963D-FE34C8B33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8E81F3-6B2A-4CC1-8BBF-344FC29E7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BB3C0B-1835-49A2-909D-FEFFBD075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3574DC-92FB-49F5-85D5-87A129D1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332D93C-5E5D-40A9-8D6B-40965A04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08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70F4EA-A8E1-4E5F-8430-B51B5703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F1C4E2-0644-482E-82FA-FA0CD897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7ADFE6-8F71-47C9-B2EC-6CFAB2568F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41FAA-6F42-4B31-8641-FF1EB51CB3E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A87369-5502-45CE-8A10-C4ACA5950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4AC29D-103D-4985-9C86-BBC5E1608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FF409-DF95-440D-9120-BD0A04DFFC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90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5DA5C-C0FD-4E5A-AE50-F9E94AA2D1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BIOMETRIA OCULAR, FORMULAS BIOMÉTRICAS E SUAS LIMITAÇÕES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02017-BC55-4DF0-B3FF-56A1E209C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PEDRO MENEZES</a:t>
            </a:r>
          </a:p>
        </p:txBody>
      </p:sp>
    </p:spTree>
    <p:extLst>
      <p:ext uri="{BB962C8B-B14F-4D97-AF65-F5344CB8AC3E}">
        <p14:creationId xmlns:p14="http://schemas.microsoft.com/office/powerpoint/2010/main" val="314729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C17E4-0AA8-463A-B789-50ABB7AD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9A6C3D8-FC36-4E22-BC66-50DAE813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1"/>
          <a:stretch/>
        </p:blipFill>
        <p:spPr>
          <a:xfrm>
            <a:off x="962526" y="1886080"/>
            <a:ext cx="6058767" cy="446659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6A2E5DD-2159-4421-A86A-067BB424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93" y="2326106"/>
            <a:ext cx="5090025" cy="33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06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1C0C9C-9445-4547-8A55-E9A98D7B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8A5686-B073-4256-BB3B-15F4EC1F1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30979" cy="4351338"/>
          </a:xfrm>
        </p:spPr>
        <p:txBody>
          <a:bodyPr>
            <a:normAutofit/>
          </a:bodyPr>
          <a:lstStyle/>
          <a:p>
            <a:r>
              <a:rPr lang="pt-BR" dirty="0"/>
              <a:t>REFORÇANDO!</a:t>
            </a:r>
          </a:p>
          <a:p>
            <a:r>
              <a:rPr lang="pt-BR" dirty="0"/>
              <a:t>O </a:t>
            </a:r>
            <a:r>
              <a:rPr lang="pt-BR" dirty="0" err="1"/>
              <a:t>biômetro</a:t>
            </a:r>
            <a:r>
              <a:rPr lang="pt-BR" dirty="0"/>
              <a:t> não realiza a medida de distância, e sim do tempo entre a emissão da onda e a reflexão (eco)</a:t>
            </a:r>
          </a:p>
          <a:p>
            <a:r>
              <a:rPr lang="pt-BR" dirty="0"/>
              <a:t>Para a conversão em mm, é necessário informar a velocidade de propagação no meio em análise.</a:t>
            </a:r>
          </a:p>
          <a:p>
            <a:pPr lvl="1"/>
            <a:r>
              <a:rPr lang="pt-BR" dirty="0"/>
              <a:t>Aquoso/Vítreo: 1532 M/S</a:t>
            </a:r>
          </a:p>
          <a:p>
            <a:pPr lvl="1"/>
            <a:r>
              <a:rPr lang="pt-BR" dirty="0" err="1"/>
              <a:t>Cristralino</a:t>
            </a:r>
            <a:r>
              <a:rPr lang="pt-BR" dirty="0"/>
              <a:t>: 1641 M/S</a:t>
            </a:r>
          </a:p>
          <a:p>
            <a:pPr lvl="1"/>
            <a:r>
              <a:rPr lang="pt-BR" dirty="0"/>
              <a:t>Valor médio: 1548 M/S</a:t>
            </a:r>
          </a:p>
        </p:txBody>
      </p:sp>
    </p:spTree>
    <p:extLst>
      <p:ext uri="{BB962C8B-B14F-4D97-AF65-F5344CB8AC3E}">
        <p14:creationId xmlns:p14="http://schemas.microsoft.com/office/powerpoint/2010/main" val="145039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AD77B-B63D-40B2-A357-0F8282B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29AD96-F5C7-4760-BD01-271D67B27F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9" y="1690688"/>
            <a:ext cx="11721202" cy="434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320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8BFA0-29D1-4ECA-87B2-344FC80A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4C0771-FD75-469D-A0EB-28E6944FA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4074" cy="4351338"/>
          </a:xfrm>
        </p:spPr>
        <p:txBody>
          <a:bodyPr/>
          <a:lstStyle/>
          <a:p>
            <a:r>
              <a:rPr lang="pt-BR" dirty="0"/>
              <a:t>O ar não é uma interface boa para a avaliação biométrica (propagação da onda sonora)</a:t>
            </a:r>
          </a:p>
          <a:p>
            <a:r>
              <a:rPr lang="pt-BR" dirty="0"/>
              <a:t>No método de contato ocorre uma aplanação da córnea, modificando sua anatomia habitual – irá impactar na medição do aparelho</a:t>
            </a:r>
          </a:p>
          <a:p>
            <a:r>
              <a:rPr lang="pt-BR" dirty="0"/>
              <a:t>No método de imersão, utilização de solução salina (liquido), evitando-se a aplanação da córnea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D44984-2B87-4794-888B-2C0C54481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274" y="2000362"/>
            <a:ext cx="5015168" cy="3743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33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74EA8D-4FAF-43AB-8C4A-F53C1E2A3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87D32E-68A7-40E3-A623-F6BC87B8F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Durante a biometria de contato, a compressão da córnea é uma variável que não se pode controlar.</a:t>
            </a:r>
          </a:p>
          <a:p>
            <a:r>
              <a:rPr lang="pt-BR" dirty="0"/>
              <a:t>Um exemplo:</a:t>
            </a:r>
          </a:p>
          <a:p>
            <a:pPr lvl="1"/>
            <a:r>
              <a:rPr lang="pt-BR" dirty="0"/>
              <a:t>Uma AXL original de 24,24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B94B41-C2F4-4F10-B807-9E3E71F46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30" y="3855762"/>
            <a:ext cx="2496901" cy="27686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D8748BB-5B26-431E-BE29-6DC30C320350}"/>
              </a:ext>
            </a:extLst>
          </p:cNvPr>
          <p:cNvSpPr txBox="1"/>
          <p:nvPr/>
        </p:nvSpPr>
        <p:spPr>
          <a:xfrm>
            <a:off x="5358062" y="4523874"/>
            <a:ext cx="5995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Um erro de 0,1 mm na aferição do comprimento axial, leva a um erro médio de 0,27D na refração final do paciente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fim de “corrigir” essa variável, alguns autores sugerem adicionar 0,2 mm no AXL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E1D6372-E42A-414D-BCFE-97E80130B998}"/>
              </a:ext>
            </a:extLst>
          </p:cNvPr>
          <p:cNvSpPr txBox="1"/>
          <p:nvPr/>
        </p:nvSpPr>
        <p:spPr>
          <a:xfrm>
            <a:off x="8566485" y="5724203"/>
            <a:ext cx="320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SEMPRE PREFERIR A BIOMETRIA ULTRASSÕNICA POR IMERSÃO  QUANDO DISPONÍVEL!!!</a:t>
            </a:r>
          </a:p>
        </p:txBody>
      </p:sp>
    </p:spTree>
    <p:extLst>
      <p:ext uri="{BB962C8B-B14F-4D97-AF65-F5344CB8AC3E}">
        <p14:creationId xmlns:p14="http://schemas.microsoft.com/office/powerpoint/2010/main" val="3442398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49422-4B99-4A63-BB24-EF3E5EEB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8E2B6-5A99-4FCB-B380-5195180DA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INTERPRETAR O RESULTADO DA BIOMETRIA ULTRASSÔNICA: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04A8DC-4790-476D-8BC8-A91DABA71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84" y="2534662"/>
            <a:ext cx="5056919" cy="407468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D518AC-DBD4-42B7-9FB5-3E812D303C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0" b="8608"/>
          <a:stretch/>
        </p:blipFill>
        <p:spPr>
          <a:xfrm>
            <a:off x="7316272" y="5382502"/>
            <a:ext cx="3639058" cy="10106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52BC9DB-99B6-420D-BDBA-52D522D4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487" y="6492875"/>
            <a:ext cx="2495898" cy="2762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0DD59D-08AA-4C77-9B04-92490A9F8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649" y="3389271"/>
            <a:ext cx="442021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2CDF4-4D16-45C5-AD5C-3878949C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3D738F-1BFA-48FF-BCB7-51DD6A587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1582" cy="4351338"/>
          </a:xfrm>
        </p:spPr>
        <p:txBody>
          <a:bodyPr/>
          <a:lstStyle/>
          <a:p>
            <a:r>
              <a:rPr lang="pt-BR" dirty="0"/>
              <a:t>LIMITAÇÕES:</a:t>
            </a:r>
          </a:p>
          <a:p>
            <a:pPr lvl="1"/>
            <a:r>
              <a:rPr lang="pt-BR" dirty="0"/>
              <a:t>Compressão</a:t>
            </a:r>
          </a:p>
          <a:p>
            <a:pPr lvl="1"/>
            <a:r>
              <a:rPr lang="pt-BR" dirty="0"/>
              <a:t>Alinhamento</a:t>
            </a:r>
          </a:p>
          <a:p>
            <a:pPr lvl="1"/>
            <a:r>
              <a:rPr lang="pt-BR" dirty="0"/>
              <a:t>Resolução</a:t>
            </a:r>
          </a:p>
          <a:p>
            <a:pPr lvl="1"/>
            <a:r>
              <a:rPr lang="pt-BR" dirty="0"/>
              <a:t>Velocidade do som nos meios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DBDAF7-7739-4F3C-B2C2-A85D0C8B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782" y="1690688"/>
            <a:ext cx="6765459" cy="402736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601C781-66EE-4300-9A5A-5481D0C69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59" y="5880601"/>
            <a:ext cx="6354062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75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2CDF4-4D16-45C5-AD5C-3878949C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3D738F-1BFA-48FF-BCB7-51DD6A58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LIMITAÇÕES: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9A6E56-3194-4291-9ECD-271D38FE5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2" t="2971" r="371"/>
          <a:stretch/>
        </p:blipFill>
        <p:spPr>
          <a:xfrm>
            <a:off x="1026696" y="3429000"/>
            <a:ext cx="3675146" cy="2882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581948-0D3A-400D-8A80-4EAEE293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696" y="3061827"/>
            <a:ext cx="3675146" cy="3529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D72441B-A874-401D-A2B2-74A43A97A6C9}"/>
              </a:ext>
            </a:extLst>
          </p:cNvPr>
          <p:cNvSpPr txBox="1"/>
          <p:nvPr/>
        </p:nvSpPr>
        <p:spPr>
          <a:xfrm>
            <a:off x="1026696" y="6211669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AFERIÇÃO EM REGIÃO MAIS ESPESSA DA RETINA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F347396-4EB9-4AAC-83CC-E388C2EE8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524" y="944057"/>
            <a:ext cx="3258782" cy="134321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317D5D2-8E6A-415D-A2CE-4087BA542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524" y="39056"/>
            <a:ext cx="3258782" cy="90500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FFC29E-090B-4EA7-890E-2E726FAFC9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58"/>
          <a:stretch/>
        </p:blipFill>
        <p:spPr>
          <a:xfrm>
            <a:off x="6352661" y="3414764"/>
            <a:ext cx="3675147" cy="258573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987DA7-6B01-4B29-B8FB-7F1C6BF87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2661" y="3061827"/>
            <a:ext cx="3722560" cy="31823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61DEC4C-11CA-4CC5-81E7-D297429B799D}"/>
              </a:ext>
            </a:extLst>
          </p:cNvPr>
          <p:cNvSpPr txBox="1"/>
          <p:nvPr/>
        </p:nvSpPr>
        <p:spPr>
          <a:xfrm>
            <a:off x="6289244" y="6042561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AFERIÇÃO SOBRE O “NO”</a:t>
            </a:r>
          </a:p>
        </p:txBody>
      </p:sp>
    </p:spTree>
    <p:extLst>
      <p:ext uri="{BB962C8B-B14F-4D97-AF65-F5344CB8AC3E}">
        <p14:creationId xmlns:p14="http://schemas.microsoft.com/office/powerpoint/2010/main" val="311674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2CDF4-4D16-45C5-AD5C-3878949C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3D738F-1BFA-48FF-BCB7-51DD6A587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LIMITAÇÕES: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0CB384-A7E4-4B93-B9A1-1F0375343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0892"/>
            <a:ext cx="5115639" cy="43821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6B119D7-2BF3-4C96-9DB0-9E5ACF5B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937" y="2360892"/>
            <a:ext cx="4380683" cy="442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02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220F48-2A64-4166-A13A-F99F5DCD3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BIOMETRIA ÓPTICA</a:t>
            </a:r>
          </a:p>
        </p:txBody>
      </p:sp>
    </p:spTree>
    <p:extLst>
      <p:ext uri="{BB962C8B-B14F-4D97-AF65-F5344CB8AC3E}">
        <p14:creationId xmlns:p14="http://schemas.microsoft.com/office/powerpoint/2010/main" val="266164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AAECD-76EA-4A53-827D-AC7AB6DAE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AF13A0-8C59-4AC9-9568-211E6D4C3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4074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Sir Harold Ridley, oftalmologista britânico</a:t>
            </a:r>
          </a:p>
          <a:p>
            <a:r>
              <a:rPr lang="pt-BR" dirty="0"/>
              <a:t>No período pós 2ª Guerra Mundial:</a:t>
            </a:r>
          </a:p>
          <a:p>
            <a:pPr lvl="1"/>
            <a:r>
              <a:rPr lang="pt-BR" dirty="0"/>
              <a:t>Corpos estranhos intraoculares inertes – Fragmentos de Polímeros (PMMA);</a:t>
            </a:r>
          </a:p>
          <a:p>
            <a:pPr lvl="1"/>
            <a:r>
              <a:rPr lang="pt-BR" dirty="0"/>
              <a:t>Possibilidade de implante de uma lente que substituiria o cristalino opaco;</a:t>
            </a:r>
          </a:p>
          <a:p>
            <a:r>
              <a:rPr lang="pt-BR" dirty="0"/>
              <a:t>A primeira cirurgia ocorreu em 1949 e o resultado </a:t>
            </a:r>
            <a:r>
              <a:rPr lang="pt-BR" dirty="0" err="1"/>
              <a:t>refracional</a:t>
            </a:r>
            <a:r>
              <a:rPr lang="pt-BR" dirty="0"/>
              <a:t> pós operatório foi de -14D</a:t>
            </a:r>
          </a:p>
          <a:p>
            <a:pPr lvl="1"/>
            <a:r>
              <a:rPr lang="pt-BR" dirty="0"/>
              <a:t>LIO elaborada com dimensões semelhantes cristalino; </a:t>
            </a:r>
          </a:p>
          <a:p>
            <a:pPr lvl="1"/>
            <a:r>
              <a:rPr lang="pt-BR" dirty="0"/>
              <a:t>Não foi considerado o índice de refração do material no momento da elaboração da LIO;</a:t>
            </a:r>
          </a:p>
          <a:p>
            <a:r>
              <a:rPr lang="pt-BR" dirty="0"/>
              <a:t>O próprio H. Ridley se beneficiou de sua invenção, sendo operado em 1989 e com </a:t>
            </a:r>
            <a:r>
              <a:rPr lang="pt-BR" dirty="0" err="1"/>
              <a:t>AVcc</a:t>
            </a:r>
            <a:r>
              <a:rPr lang="pt-BR" dirty="0"/>
              <a:t> de 20/20 no pós operatório;</a:t>
            </a:r>
          </a:p>
          <a:p>
            <a:pPr lvl="1"/>
            <a:r>
              <a:rPr lang="pt-BR" dirty="0"/>
              <a:t>A LIO foi aprovada pelo FDA em 1981;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08F7B7-16BB-4BFE-9A3C-1B7F39AF1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636" y="4292015"/>
            <a:ext cx="5273364" cy="1772653"/>
          </a:xfrm>
          <a:prstGeom prst="rect">
            <a:avLst/>
          </a:prstGeom>
        </p:spPr>
      </p:pic>
      <p:pic>
        <p:nvPicPr>
          <p:cNvPr id="1026" name="Picture 2" descr="Guy's and St Thomas'​ NHS Foundation Trust on LinkedIn: #historycorner  #ophthalmology #cataracts">
            <a:extLst>
              <a:ext uri="{FF2B5EF4-FFF2-40B4-BE49-F238E27FC236}">
                <a16:creationId xmlns:a16="http://schemas.microsoft.com/office/drawing/2014/main" id="{E307DD22-AC3F-4BF6-B16C-614870438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381" y="239420"/>
            <a:ext cx="3761874" cy="37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78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0428B-30C8-4947-AC2A-EB88DCA9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ÓPTICA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1E44B6-D58A-426C-96C0-ABFAB758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Dentre as tecnologias empregadas na biometria óptica existem basicamente três: </a:t>
            </a:r>
          </a:p>
          <a:p>
            <a:pPr lvl="1"/>
            <a:r>
              <a:rPr lang="pt-BR" dirty="0"/>
              <a:t>a interferometria por coerência parcial; 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reflectometria</a:t>
            </a:r>
            <a:r>
              <a:rPr lang="pt-BR" dirty="0"/>
              <a:t> óptica de baixa coerência;</a:t>
            </a:r>
          </a:p>
          <a:p>
            <a:pPr lvl="1"/>
            <a:r>
              <a:rPr lang="pt-BR" dirty="0"/>
              <a:t>a tomografia de coerência óptica por </a:t>
            </a:r>
            <a:r>
              <a:rPr lang="pt-BR" dirty="0" err="1"/>
              <a:t>Swept-source</a:t>
            </a:r>
            <a:r>
              <a:rPr lang="pt-BR" dirty="0"/>
              <a:t>;</a:t>
            </a:r>
          </a:p>
          <a:p>
            <a:r>
              <a:rPr lang="pt-BR" dirty="0"/>
              <a:t>Todas essas tecnologias são baseadas na interação da luz com as estruturas oculares </a:t>
            </a:r>
          </a:p>
          <a:p>
            <a:pPr lvl="1"/>
            <a:r>
              <a:rPr lang="pt-BR" dirty="0"/>
              <a:t>Assim, é necessário algum grau de transparência de meios!</a:t>
            </a:r>
          </a:p>
          <a:p>
            <a:r>
              <a:rPr lang="pt-BR" dirty="0"/>
              <a:t>A luz irá refletir no EPR e essa será a referência para a medida de AXL – diferente da ultrassônica que o som reflete na MLI</a:t>
            </a:r>
          </a:p>
        </p:txBody>
      </p:sp>
    </p:spTree>
    <p:extLst>
      <p:ext uri="{BB962C8B-B14F-4D97-AF65-F5344CB8AC3E}">
        <p14:creationId xmlns:p14="http://schemas.microsoft.com/office/powerpoint/2010/main" val="3024637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0428B-30C8-4947-AC2A-EB88DCA90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ÓPTICA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1E44B6-D58A-426C-96C0-ABFAB7583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VANTAGENS:</a:t>
            </a:r>
          </a:p>
          <a:p>
            <a:pPr lvl="1"/>
            <a:r>
              <a:rPr lang="pt-BR" dirty="0"/>
              <a:t>Melhor Resolução</a:t>
            </a:r>
          </a:p>
          <a:p>
            <a:pPr lvl="1"/>
            <a:r>
              <a:rPr lang="pt-BR" dirty="0"/>
              <a:t>Não contato</a:t>
            </a:r>
          </a:p>
          <a:p>
            <a:pPr lvl="1"/>
            <a:r>
              <a:rPr lang="pt-BR" dirty="0"/>
              <a:t>Sem erros de alinhamento </a:t>
            </a:r>
          </a:p>
          <a:p>
            <a:pPr lvl="1"/>
            <a:r>
              <a:rPr lang="pt-BR" dirty="0"/>
              <a:t>Melhor reprodutibilidade</a:t>
            </a:r>
          </a:p>
        </p:txBody>
      </p:sp>
    </p:spTree>
    <p:extLst>
      <p:ext uri="{BB962C8B-B14F-4D97-AF65-F5344CB8AC3E}">
        <p14:creationId xmlns:p14="http://schemas.microsoft.com/office/powerpoint/2010/main" val="450284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9153B-810C-4B17-969D-7B35404B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ÓPTICA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36144F-F510-4EEC-8F93-8789A941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/>
          <a:lstStyle/>
          <a:p>
            <a:r>
              <a:rPr lang="pt-BR" dirty="0"/>
              <a:t>TECNOLOGIAS EMPREGADAS:</a:t>
            </a:r>
          </a:p>
          <a:p>
            <a:r>
              <a:rPr lang="pt-BR" dirty="0"/>
              <a:t>Interferometria de coerência parcial – PCI</a:t>
            </a:r>
          </a:p>
          <a:p>
            <a:pPr lvl="1"/>
            <a:r>
              <a:rPr lang="pt-BR" dirty="0"/>
              <a:t>Aparelhos que usam: IOL Master 500, AL-</a:t>
            </a:r>
            <a:r>
              <a:rPr lang="pt-BR" dirty="0" err="1"/>
              <a:t>Scan</a:t>
            </a:r>
            <a:r>
              <a:rPr lang="pt-BR" dirty="0"/>
              <a:t>, </a:t>
            </a:r>
            <a:r>
              <a:rPr lang="pt-BR" dirty="0" err="1"/>
              <a:t>Pentacam</a:t>
            </a:r>
            <a:r>
              <a:rPr lang="pt-BR" dirty="0"/>
              <a:t>-AXL</a:t>
            </a:r>
          </a:p>
          <a:p>
            <a:pPr lvl="1"/>
            <a:r>
              <a:rPr lang="pt-BR" dirty="0"/>
              <a:t>Parâmetro único – Comprimento Axial</a:t>
            </a:r>
          </a:p>
          <a:p>
            <a:pPr lvl="1"/>
            <a:r>
              <a:rPr lang="pt-BR" dirty="0"/>
              <a:t>Espectro de luz interrompido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5C9E9-6FBA-4264-ACCC-046C02807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084" y="3082914"/>
            <a:ext cx="5534797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9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9153B-810C-4B17-969D-7B35404B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ÓPTICA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36144F-F510-4EEC-8F93-8789A941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/>
          <a:lstStyle/>
          <a:p>
            <a:r>
              <a:rPr lang="pt-BR" dirty="0"/>
              <a:t>TECNOLOGIAS EMPREGADAS:</a:t>
            </a:r>
          </a:p>
          <a:p>
            <a:r>
              <a:rPr lang="pt-BR" dirty="0" err="1"/>
              <a:t>Reflectometria</a:t>
            </a:r>
            <a:r>
              <a:rPr lang="pt-BR" dirty="0"/>
              <a:t> Óptica de Baixa Coerência – OLCR</a:t>
            </a:r>
          </a:p>
          <a:p>
            <a:pPr lvl="1"/>
            <a:r>
              <a:rPr lang="pt-BR" dirty="0"/>
              <a:t>Aparelhos que usam: </a:t>
            </a:r>
            <a:r>
              <a:rPr lang="pt-BR" dirty="0" err="1"/>
              <a:t>Lenstar</a:t>
            </a:r>
            <a:r>
              <a:rPr lang="pt-BR" dirty="0"/>
              <a:t> 900, Aladdin</a:t>
            </a:r>
          </a:p>
          <a:p>
            <a:pPr lvl="1"/>
            <a:r>
              <a:rPr lang="pt-BR" dirty="0"/>
              <a:t>Parâmetros – AXL, CCT, ACD e LT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C162D9-9E13-4480-852F-91FB828D6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501" y="2905372"/>
            <a:ext cx="4883299" cy="219184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875A44C-7751-4DA0-9854-F449E514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015" y="5109248"/>
            <a:ext cx="4877481" cy="181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0E7878-098F-4F27-BA54-1A261D0469E5}"/>
              </a:ext>
            </a:extLst>
          </p:cNvPr>
          <p:cNvSpPr txBox="1"/>
          <p:nvPr/>
        </p:nvSpPr>
        <p:spPr>
          <a:xfrm>
            <a:off x="6785811" y="5486400"/>
            <a:ext cx="4315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aparelhos são “</a:t>
            </a:r>
            <a:r>
              <a:rPr lang="pt-BR" dirty="0" err="1"/>
              <a:t>pre-setados</a:t>
            </a:r>
            <a:r>
              <a:rPr lang="pt-BR" dirty="0"/>
              <a:t>” para corrigir essa mudança a fim de alcançar melhores resultados para a fórmula que for empregada no cálculo da LIO</a:t>
            </a:r>
          </a:p>
        </p:txBody>
      </p:sp>
    </p:spTree>
    <p:extLst>
      <p:ext uri="{BB962C8B-B14F-4D97-AF65-F5344CB8AC3E}">
        <p14:creationId xmlns:p14="http://schemas.microsoft.com/office/powerpoint/2010/main" val="275806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89153B-810C-4B17-969D-7B35404BE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ÓPTICA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36144F-F510-4EEC-8F93-8789A941B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0705" cy="4351338"/>
          </a:xfrm>
        </p:spPr>
        <p:txBody>
          <a:bodyPr/>
          <a:lstStyle/>
          <a:p>
            <a:r>
              <a:rPr lang="pt-BR" dirty="0"/>
              <a:t>TECNOLOGIAS EMPREGADAS:</a:t>
            </a:r>
          </a:p>
          <a:p>
            <a:r>
              <a:rPr lang="pt-BR" dirty="0"/>
              <a:t>Tomografia de Coerência Óptica – OCT</a:t>
            </a:r>
          </a:p>
          <a:p>
            <a:pPr lvl="1" algn="just"/>
            <a:r>
              <a:rPr lang="pt-BR" dirty="0"/>
              <a:t>Aparelhos que usam: IOL Master 700, Argos</a:t>
            </a:r>
          </a:p>
          <a:p>
            <a:pPr lvl="1" algn="just"/>
            <a:r>
              <a:rPr lang="pt-BR" dirty="0"/>
              <a:t>Utiliza laser de maior comprimento de onda para obter imagens do olho inteiro</a:t>
            </a:r>
          </a:p>
          <a:p>
            <a:pPr lvl="1" algn="just"/>
            <a:r>
              <a:rPr lang="pt-BR" dirty="0"/>
              <a:t>Parâmetros – K, AXL, CCT, ACD e LT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5C4A68-B692-4FB8-B017-D922ED52D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96" y="2066257"/>
            <a:ext cx="6220353" cy="358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7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220F48-2A64-4166-A13A-F99F5DCD3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FORMULAS BIOMÉTRICAS E SUAS LIMITAÇÕES</a:t>
            </a:r>
          </a:p>
        </p:txBody>
      </p:sp>
    </p:spTree>
    <p:extLst>
      <p:ext uri="{BB962C8B-B14F-4D97-AF65-F5344CB8AC3E}">
        <p14:creationId xmlns:p14="http://schemas.microsoft.com/office/powerpoint/2010/main" val="241233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C940F6-F32D-489A-BF94-835333BC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7F544E-4B72-4E26-8B01-D79F6CFFB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Visto que os valores da ceratometria e do comprimento axial são mensurados no pré-operatório:</a:t>
            </a:r>
          </a:p>
          <a:p>
            <a:pPr lvl="1" algn="just"/>
            <a:r>
              <a:rPr lang="pt-BR" dirty="0"/>
              <a:t>Nenhum equipamento consegue medir a exata posição da lente intraocular no período pós-operatório</a:t>
            </a:r>
          </a:p>
          <a:p>
            <a:pPr algn="just"/>
            <a:r>
              <a:rPr lang="pt-BR" dirty="0"/>
              <a:t>O desafio matemático está em acertar a melhor previsão da posição efetiva da lente no período pós-operatório. </a:t>
            </a:r>
          </a:p>
          <a:p>
            <a:pPr lvl="1" algn="just"/>
            <a:r>
              <a:rPr lang="pt-BR" dirty="0"/>
              <a:t>É exatamente isso que as fórmulas biométricas buscam: determinar com precisão a profundidade da câmara anterior pós-operatória, que corresponde à posição efetiva da lente.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A013220-A270-4BE2-90C9-AB1646334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424" y="2069348"/>
            <a:ext cx="4572410" cy="386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72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1C380-69D4-425C-BADF-E209FD65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B7CD6C-DB06-4F3C-82A2-55148D48A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1967: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E5ACC6-3EDC-49FB-8DDA-F68CF6E8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2538496"/>
            <a:ext cx="6424894" cy="395437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9F5C86-A39E-45EA-83AD-6FC2B3E0A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172" y="405063"/>
            <a:ext cx="4499007" cy="27004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F2ADFED-55BF-4654-83C6-9ABCEDFA6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287" y="3476527"/>
            <a:ext cx="4464513" cy="270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11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8AFA83-33BA-47BA-BABF-8DD7B669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PRIMEIROS PASSOS PARA CÁLCULO DA ACD PRÉ OPERATÓRIO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1A2BA83-5C3E-4803-8976-8770B40A4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4303"/>
            <a:ext cx="2873068" cy="265825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CB0F184-B51E-4061-8528-C0A1E5F3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618" y="2604302"/>
            <a:ext cx="2735835" cy="265825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900646-D736-43AF-9AEA-58B26C278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120" y="2311411"/>
            <a:ext cx="3180073" cy="324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72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4A49D-0D1A-4486-B44C-20BF3CB81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VERGÊNCIA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1A320D-31A8-42EA-8D98-47E41F5D1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3021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Também chamadas de Fórmulas Teóricas</a:t>
            </a:r>
          </a:p>
          <a:p>
            <a:r>
              <a:rPr lang="pt-BR" dirty="0"/>
              <a:t>Baseadas em princípios ópticos </a:t>
            </a:r>
          </a:p>
          <a:p>
            <a:r>
              <a:rPr lang="pt-BR" dirty="0"/>
              <a:t>1ª Geração:</a:t>
            </a:r>
          </a:p>
          <a:p>
            <a:pPr lvl="1"/>
            <a:r>
              <a:rPr lang="pt-BR" dirty="0"/>
              <a:t>Destaque: </a:t>
            </a:r>
            <a:r>
              <a:rPr lang="pt-BR" dirty="0" err="1"/>
              <a:t>Binkhorst</a:t>
            </a:r>
            <a:r>
              <a:rPr lang="pt-BR" dirty="0"/>
              <a:t> (1979)</a:t>
            </a:r>
          </a:p>
          <a:p>
            <a:pPr lvl="1"/>
            <a:r>
              <a:rPr lang="pt-BR" dirty="0"/>
              <a:t>Utilizavam </a:t>
            </a:r>
            <a:r>
              <a:rPr lang="pt-BR" b="1" dirty="0"/>
              <a:t>ELP fixo de 4mm </a:t>
            </a:r>
            <a:r>
              <a:rPr lang="pt-BR" dirty="0"/>
              <a:t>– não importava o AXL e outros fatores</a:t>
            </a:r>
            <a:endParaRPr lang="pt-BR" b="1" dirty="0"/>
          </a:p>
          <a:p>
            <a:pPr lvl="1"/>
            <a:r>
              <a:rPr lang="pt-BR" dirty="0"/>
              <a:t>Variáveis analisadas: K e AXL</a:t>
            </a:r>
          </a:p>
          <a:p>
            <a:pPr lvl="1"/>
            <a:r>
              <a:rPr lang="pt-BR" dirty="0"/>
              <a:t>Acarretou em falhas de calculo, porem...</a:t>
            </a:r>
          </a:p>
          <a:p>
            <a:pPr lvl="1"/>
            <a:r>
              <a:rPr lang="pt-BR" dirty="0"/>
              <a:t>Fez “número” para avaliar as variáveis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240842-5C82-4309-A632-FBAE07EE5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972" y="1690688"/>
            <a:ext cx="5083095" cy="42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68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571A2-6392-4A53-940D-4988D3897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BF4D8A-7908-4A9A-AC3A-3AC25EC94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81800" cy="4351338"/>
          </a:xfrm>
        </p:spPr>
        <p:txBody>
          <a:bodyPr>
            <a:normAutofit fontScale="92500"/>
          </a:bodyPr>
          <a:lstStyle/>
          <a:p>
            <a:r>
              <a:rPr lang="pt-BR" dirty="0"/>
              <a:t>Trabalho após primeiro implante buscavam a LIO que melhora simulava o cristalino natural;</a:t>
            </a:r>
          </a:p>
          <a:p>
            <a:r>
              <a:rPr lang="pt-BR" dirty="0"/>
              <a:t>Sendo mantida a ametropia do paciente pré cirúrgica;</a:t>
            </a:r>
          </a:p>
          <a:p>
            <a:r>
              <a:rPr lang="pt-BR" dirty="0"/>
              <a:t>A conduta padrão era o implante de LIO +19,0D</a:t>
            </a:r>
          </a:p>
          <a:p>
            <a:r>
              <a:rPr lang="pt-BR" dirty="0"/>
              <a:t>Porém, diversos pacientes apresentavam uma refração final muito diferente da original (pré operatória)</a:t>
            </a:r>
          </a:p>
          <a:p>
            <a:pPr lvl="1"/>
            <a:r>
              <a:rPr lang="pt-BR" dirty="0"/>
              <a:t>Ou seja, haviam outros fatores que influenciavam na refração pós operatória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75DA0C-FDE3-47BB-97BB-EA543148C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651076"/>
            <a:ext cx="4499007" cy="270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2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74310-3255-4514-B11C-72F5295CF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REGRESSÃO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E9EEC2-EF14-4289-8306-75D54B8ED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0305" cy="4351338"/>
          </a:xfrm>
        </p:spPr>
        <p:txBody>
          <a:bodyPr/>
          <a:lstStyle/>
          <a:p>
            <a:r>
              <a:rPr lang="pt-BR" dirty="0"/>
              <a:t>Formulas de 2ª Geração:</a:t>
            </a:r>
          </a:p>
          <a:p>
            <a:pPr lvl="1"/>
            <a:r>
              <a:rPr lang="pt-BR" dirty="0"/>
              <a:t>NÃO utilizavam princípios ópticos</a:t>
            </a:r>
          </a:p>
          <a:p>
            <a:pPr lvl="1"/>
            <a:r>
              <a:rPr lang="pt-BR" dirty="0"/>
              <a:t>Cálculos derivam dos resultados cirúrgicos em determinado grupo</a:t>
            </a:r>
          </a:p>
          <a:p>
            <a:pPr lvl="2"/>
            <a:r>
              <a:rPr lang="pt-BR" dirty="0"/>
              <a:t>Análise da refração pós operatória, em função da LIO implantada, K e AXL</a:t>
            </a:r>
          </a:p>
          <a:p>
            <a:pPr lvl="1"/>
            <a:r>
              <a:rPr lang="pt-BR" dirty="0"/>
              <a:t>Depende da analise retrospectivo para elaboração das constantes</a:t>
            </a:r>
          </a:p>
          <a:p>
            <a:pPr lvl="2"/>
            <a:r>
              <a:rPr lang="pt-BR" dirty="0"/>
              <a:t>Resultados melhores do que as fórmulas de vergência</a:t>
            </a:r>
          </a:p>
          <a:p>
            <a:pPr lvl="2"/>
            <a:r>
              <a:rPr lang="pt-BR" dirty="0"/>
              <a:t>Nos lançamentos </a:t>
            </a:r>
            <a:r>
              <a:rPr lang="pt-BR" dirty="0" err="1"/>
              <a:t>LIO’s</a:t>
            </a:r>
            <a:r>
              <a:rPr lang="pt-BR" dirty="0"/>
              <a:t> acarretavam em erros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169A8C5-BF8E-4439-AA73-4A6EF8BF7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520" y="3193616"/>
            <a:ext cx="4967007" cy="3429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50B885C-1ED6-4282-81B7-84959B8D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20" y="457634"/>
            <a:ext cx="4778928" cy="273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7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3C17A6A-AC9C-416C-900E-42A930215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269" y="1253331"/>
            <a:ext cx="65094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C5B2-CF64-4C2C-AD8C-F331CD42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3ª GERAÇÃO</a:t>
            </a:r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186554D-D496-422C-8E47-097526E58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0125" y="2215107"/>
            <a:ext cx="8411749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78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BC5B2-CF64-4C2C-AD8C-F331CD42B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3ª GERAÇÃO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9B1AD4-FFBD-44B4-9989-FF1F5A895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ELP é variável de acordo com:</a:t>
            </a:r>
          </a:p>
          <a:p>
            <a:pPr lvl="1"/>
            <a:r>
              <a:rPr lang="pt-BR" dirty="0"/>
              <a:t>AXL </a:t>
            </a:r>
          </a:p>
          <a:p>
            <a:pPr lvl="1"/>
            <a:r>
              <a:rPr lang="pt-BR" dirty="0" err="1"/>
              <a:t>Surgeon</a:t>
            </a:r>
            <a:r>
              <a:rPr lang="pt-BR" dirty="0"/>
              <a:t> Factor</a:t>
            </a:r>
          </a:p>
          <a:p>
            <a:r>
              <a:rPr lang="pt-BR" dirty="0"/>
              <a:t>Requer otimização</a:t>
            </a:r>
          </a:p>
          <a:p>
            <a:r>
              <a:rPr lang="pt-BR" dirty="0"/>
              <a:t>Usos habituais:</a:t>
            </a:r>
          </a:p>
          <a:p>
            <a:pPr lvl="1"/>
            <a:r>
              <a:rPr lang="pt-BR" dirty="0"/>
              <a:t>SRK/T para olhos longos</a:t>
            </a:r>
          </a:p>
          <a:p>
            <a:pPr lvl="1"/>
            <a:r>
              <a:rPr lang="pt-BR" dirty="0"/>
              <a:t>HOLLADAY I para olhos médios</a:t>
            </a:r>
          </a:p>
          <a:p>
            <a:pPr lvl="1"/>
            <a:r>
              <a:rPr lang="pt-BR" dirty="0"/>
              <a:t>HOFFER Q para olhos curtos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A704F7-3BE8-49F4-8A0C-05E5C34A2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377" y="523010"/>
            <a:ext cx="1600423" cy="10097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D735DE-5351-4256-BF83-D2564D21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32" y="3064041"/>
            <a:ext cx="6409116" cy="27512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246C265-F607-47EF-8810-657BBC361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894" y="2396413"/>
            <a:ext cx="1914792" cy="6001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20BFC72-8012-4493-8007-AB00E660C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52" y="5499601"/>
            <a:ext cx="2627452" cy="13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8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7F808-F989-426D-89F9-F7397F98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 DE CONSTANTE 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F9C0329-0D0A-4F5A-A8EF-2B0B8AD94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3643"/>
            <a:ext cx="10515600" cy="427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987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0A2E3-89C5-481A-BC42-1F18847CC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4ª GERAÇÃO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730019-4778-4FDF-B767-AF405854B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calculo do ELP foram acrescentadas novas variáveis e cada fórmula irá escolher as suas:</a:t>
            </a:r>
          </a:p>
          <a:p>
            <a:r>
              <a:rPr lang="pt-BR" dirty="0"/>
              <a:t>Exemplos: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7235AF-13EA-4CB1-A9A0-6844E381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79" y="3454000"/>
            <a:ext cx="2059369" cy="285789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874B8A5-D63D-4375-984B-2625E6E9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251" y="3454001"/>
            <a:ext cx="1991003" cy="28578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ED6821A-0A52-4FA8-82C9-2B0C38308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04" y="3453999"/>
            <a:ext cx="5755399" cy="28578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BBF8FBE-03D6-4367-9E9D-E53F5EFC0EAE}"/>
              </a:ext>
            </a:extLst>
          </p:cNvPr>
          <p:cNvSpPr txBox="1"/>
          <p:nvPr/>
        </p:nvSpPr>
        <p:spPr>
          <a:xfrm>
            <a:off x="7443537" y="2983832"/>
            <a:ext cx="3433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pacientes pós cirurgia refrativa...</a:t>
            </a:r>
          </a:p>
        </p:txBody>
      </p:sp>
    </p:spTree>
    <p:extLst>
      <p:ext uri="{BB962C8B-B14F-4D97-AF65-F5344CB8AC3E}">
        <p14:creationId xmlns:p14="http://schemas.microsoft.com/office/powerpoint/2010/main" val="3890253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946DC-4934-4054-96B3-5DA3A8A28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VERGÊNCIA MODERNAS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BE2DCA-FBC5-4877-B00E-68991B007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BARRET UNIVERSAL II:</a:t>
            </a:r>
          </a:p>
          <a:p>
            <a:pPr lvl="1"/>
            <a:r>
              <a:rPr lang="pt-BR" dirty="0"/>
              <a:t>Utiliza das mesmas variáveis: AXL, K, ACD</a:t>
            </a:r>
          </a:p>
          <a:p>
            <a:pPr lvl="2"/>
            <a:r>
              <a:rPr lang="pt-BR" dirty="0"/>
              <a:t>Opcionais: WTW e LT</a:t>
            </a:r>
          </a:p>
          <a:p>
            <a:pPr lvl="1"/>
            <a:r>
              <a:rPr lang="pt-BR" dirty="0"/>
              <a:t>Novo conceito: </a:t>
            </a:r>
          </a:p>
          <a:p>
            <a:pPr lvl="2"/>
            <a:r>
              <a:rPr lang="pt-BR" dirty="0"/>
              <a:t>Utilizar o plano principal da LIO</a:t>
            </a:r>
          </a:p>
          <a:p>
            <a:pPr lvl="1"/>
            <a:r>
              <a:rPr lang="pt-BR" dirty="0"/>
              <a:t>O Algoritmo não é publico</a:t>
            </a:r>
          </a:p>
          <a:p>
            <a:pPr lvl="1"/>
            <a:r>
              <a:rPr lang="pt-BR" dirty="0"/>
              <a:t>Possui disponibilidade de acesso online</a:t>
            </a:r>
          </a:p>
        </p:txBody>
      </p:sp>
    </p:spTree>
    <p:extLst>
      <p:ext uri="{BB962C8B-B14F-4D97-AF65-F5344CB8AC3E}">
        <p14:creationId xmlns:p14="http://schemas.microsoft.com/office/powerpoint/2010/main" val="314870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69F177-201F-4161-9CD4-0414A59B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DE RAY TRACING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A7B976-5124-4D13-A0C2-CD74BB758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12832" cy="4351338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Avalia o comportamento de um raio de luz dentro do sistema óptico (não utiliza óptica Gaussiana)</a:t>
            </a:r>
          </a:p>
          <a:p>
            <a:pPr algn="just"/>
            <a:r>
              <a:rPr lang="pt-BR" b="1" dirty="0"/>
              <a:t>Ray </a:t>
            </a:r>
            <a:r>
              <a:rPr lang="pt-BR" b="1" dirty="0" err="1"/>
              <a:t>tracing</a:t>
            </a:r>
            <a:r>
              <a:rPr lang="pt-BR" dirty="0"/>
              <a:t> (ou </a:t>
            </a:r>
            <a:r>
              <a:rPr lang="pt-BR" b="1" dirty="0"/>
              <a:t>traçado de raios</a:t>
            </a:r>
            <a:r>
              <a:rPr lang="pt-BR" dirty="0"/>
              <a:t>, em português) é uma técnica computacional utilizada principalmente para simular o comportamento da luz e gerar imagens realistas em gráficos 3D. O método baseia-se no princípio de rastrear o caminho da luz à medida que ela interage com objetos em uma cena virtual.</a:t>
            </a:r>
          </a:p>
          <a:p>
            <a:r>
              <a:rPr lang="pt-BR" dirty="0"/>
              <a:t>FORMULA DE OLSEN:</a:t>
            </a:r>
          </a:p>
          <a:p>
            <a:pPr lvl="1"/>
            <a:r>
              <a:rPr lang="pt-BR" dirty="0"/>
              <a:t>Novo conceito: Constante C</a:t>
            </a:r>
          </a:p>
          <a:p>
            <a:pPr lvl="2"/>
            <a:r>
              <a:rPr lang="pt-BR" dirty="0" err="1"/>
              <a:t>Posicação</a:t>
            </a:r>
            <a:r>
              <a:rPr lang="pt-BR" dirty="0"/>
              <a:t> da LIO em relação do saco vazio</a:t>
            </a:r>
          </a:p>
          <a:p>
            <a:pPr lvl="2"/>
            <a:r>
              <a:rPr lang="pt-BR" dirty="0"/>
              <a:t>Utiliza ACD pré e LT para o cálculo</a:t>
            </a:r>
          </a:p>
          <a:p>
            <a:pPr lvl="2"/>
            <a:r>
              <a:rPr lang="pt-BR" dirty="0"/>
              <a:t>Exemplo: </a:t>
            </a:r>
          </a:p>
          <a:p>
            <a:pPr lvl="2"/>
            <a:r>
              <a:rPr lang="pt-BR" dirty="0"/>
              <a:t>Constante C 0,5 – a LIO ficaria “no meio” do saco capsular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F54236-B440-49EC-9960-4A65BFBA9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92" y="989035"/>
            <a:ext cx="2922533" cy="518792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DDC0561-71A0-4306-B154-F99A9327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619" y="1291646"/>
            <a:ext cx="195289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50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735E3-5933-4061-AEC8-88F34D3EF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FÓRMULAS COM INTELIGÊNCIA ARTIFICIAL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EC685F-AA7C-4847-8836-F429869B2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FORMULA HILL-RBF</a:t>
            </a:r>
          </a:p>
          <a:p>
            <a:pPr lvl="1"/>
            <a:r>
              <a:rPr lang="pt-BR" dirty="0" err="1"/>
              <a:t>Análide</a:t>
            </a:r>
            <a:r>
              <a:rPr lang="pt-BR" dirty="0"/>
              <a:t> de grandes bancos de dados </a:t>
            </a:r>
          </a:p>
          <a:p>
            <a:pPr lvl="1"/>
            <a:r>
              <a:rPr lang="pt-BR" dirty="0"/>
              <a:t>Reconhecimento de padrões que não sejam explicados por vergência ou </a:t>
            </a:r>
            <a:r>
              <a:rPr lang="pt-BR" dirty="0" err="1"/>
              <a:t>ray-tracing</a:t>
            </a:r>
            <a:endParaRPr lang="pt-BR" dirty="0"/>
          </a:p>
          <a:p>
            <a:r>
              <a:rPr lang="pt-BR" dirty="0"/>
              <a:t>FÓRMULA KANE</a:t>
            </a:r>
          </a:p>
          <a:p>
            <a:pPr lvl="1"/>
            <a:r>
              <a:rPr lang="pt-BR" dirty="0"/>
              <a:t>Utiliza óptica teórica + regressão + inteligência artificial</a:t>
            </a:r>
          </a:p>
          <a:p>
            <a:pPr lvl="1"/>
            <a:r>
              <a:rPr lang="pt-BR" dirty="0"/>
              <a:t>Variáveis: AXL, K, ACD, SEXO BIOLÓGICO, CONSTANTE A.</a:t>
            </a:r>
          </a:p>
          <a:p>
            <a:pPr lvl="2"/>
            <a:r>
              <a:rPr lang="pt-BR" dirty="0"/>
              <a:t>Opcionais: LT e CCT </a:t>
            </a:r>
          </a:p>
        </p:txBody>
      </p:sp>
    </p:spTree>
    <p:extLst>
      <p:ext uri="{BB962C8B-B14F-4D97-AF65-F5344CB8AC3E}">
        <p14:creationId xmlns:p14="http://schemas.microsoft.com/office/powerpoint/2010/main" val="2122077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1991370-2A3B-4869-9754-EC73BFDD9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ADE1647D-4D4E-4B6F-BB90-EE4662CB67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9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0426B-3681-4FB5-97B2-61F854B2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2253D2-A1F2-4990-BC09-B8B537D28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 escolha de uma LIO visando a </a:t>
            </a:r>
            <a:r>
              <a:rPr lang="pt-BR" dirty="0" err="1"/>
              <a:t>emetropia</a:t>
            </a:r>
            <a:r>
              <a:rPr lang="pt-BR" dirty="0"/>
              <a:t>, as seguintes medidas de poder e distancias devem ser estabelecidas:</a:t>
            </a: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764E862-182B-421D-A49F-2627EF00EF1B}"/>
              </a:ext>
            </a:extLst>
          </p:cNvPr>
          <p:cNvSpPr txBox="1"/>
          <p:nvPr/>
        </p:nvSpPr>
        <p:spPr>
          <a:xfrm>
            <a:off x="6541168" y="4094412"/>
            <a:ext cx="4090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Como obter essas medidas?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Como usar essas medidas?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A8F01A-3CD9-4D75-9532-06D30795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12" y="2627312"/>
            <a:ext cx="4890954" cy="386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00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7215B-5CE8-4EDD-9DAE-AF20A24F5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41582D5-03C5-40F9-8407-FF0F6473A6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506895"/>
            <a:ext cx="9926255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Wang L, Liu Y,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Y, Zhang H,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Xu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X, Zhang L.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biometric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measurement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refractive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surgery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Ophthalmol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2020;13(8):1245-1250.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10.18240/ijo.2020.08.14.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Hoffer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KJ. The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Hoffer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Q formula: a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critical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review. 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2011;37(10):1693-1699.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10.1016/j.jcrs.2011.03.020.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Savini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Barboni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Carbonelli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Ducoli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Sodi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biometric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measurements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optical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low-coherence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reflectometry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applanation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ultrasonography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2012;38(7):1185-1190.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10.1016/j.jcrs.2012.03.021.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Langenbucher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Seitz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Szentmáry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N, et al.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Biometry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cataract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surgery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current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future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Ophthalmologica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2014;231(4):167-175.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10.1159/000355118.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Wang L, Huang X,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Xu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X, Zhang H, Zhang L.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Barrett Universal II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Haigis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formulas for intraocular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Ophthalmol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2022;15(6):876-881.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10.18240/ijo.2022.06.09.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Koch DD, Hill W,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Hodge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DO, et al.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Comparison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intraocular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formulas. 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2017;43(6):733-741.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10.1016/j.jcrs.2017.04.017.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Norrby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S. The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history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intraocular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lenses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intraocular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formulas. 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Refract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2008;34(4):547-552.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10.1016/j.jcrs.2007.12.017.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Olsen T.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intraocular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 review. 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Acta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Ophthalmol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2007;85(5):472-485.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10.1111/j.1600-0420.2007.00987.x.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Rabsilber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TM,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Wehling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Seitz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Langenbucher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A. The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influence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axial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keratometry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outcome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intraocular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power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calculation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formulas.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Eur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Ophthalmol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2015;25(3):183-190.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10.5301/ejo.5000512.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10"/>
              <a:tabLst/>
            </a:pP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Anastasopoulos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Koskeridou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A,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Kymionis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GD.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Biometry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its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cataract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surgery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Eye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Vis (</a:t>
            </a:r>
            <a:r>
              <a:rPr kumimoji="0" lang="pt-BR" altLang="pt-BR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Lond</a:t>
            </a:r>
            <a:r>
              <a:rPr kumimoji="0" lang="pt-BR" altLang="pt-BR" sz="1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2020;7:24. </a:t>
            </a:r>
            <a:r>
              <a:rPr kumimoji="0" lang="pt-BR" altLang="pt-B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doi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10.1186/s40662-020-00214-5.</a:t>
            </a:r>
          </a:p>
        </p:txBody>
      </p:sp>
    </p:spTree>
    <p:extLst>
      <p:ext uri="{BB962C8B-B14F-4D97-AF65-F5344CB8AC3E}">
        <p14:creationId xmlns:p14="http://schemas.microsoft.com/office/powerpoint/2010/main" val="988146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220F48-2A64-4166-A13A-F99F5DCD3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BIOMETRIA OCULAR</a:t>
            </a:r>
          </a:p>
        </p:txBody>
      </p:sp>
    </p:spTree>
    <p:extLst>
      <p:ext uri="{BB962C8B-B14F-4D97-AF65-F5344CB8AC3E}">
        <p14:creationId xmlns:p14="http://schemas.microsoft.com/office/powerpoint/2010/main" val="329469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FA82A-E545-443E-9224-FEEB5064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8204BE-BC5E-4E14-80FF-591DB043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Define-se biometria como a aplicação de análise matemática a dados biológicos. </a:t>
            </a:r>
          </a:p>
          <a:p>
            <a:pPr algn="just"/>
            <a:r>
              <a:rPr lang="pt-BR" dirty="0"/>
              <a:t>A biometria ocular relaciona-se com o processo de medição das </a:t>
            </a:r>
            <a:r>
              <a:rPr lang="pt-BR" dirty="0" err="1"/>
              <a:t>caracterísicas</a:t>
            </a:r>
            <a:r>
              <a:rPr lang="pt-BR" dirty="0"/>
              <a:t> anatómicas do olho necessárias para o cálculo do poder da LIO mais adequada</a:t>
            </a:r>
          </a:p>
          <a:p>
            <a:r>
              <a:rPr lang="pt-BR" dirty="0"/>
              <a:t>O exame de biometria ocular pode ser classificado em dois métodos de acordo com o princípio físico empregado: </a:t>
            </a:r>
            <a:r>
              <a:rPr lang="pt-BR" b="1" dirty="0"/>
              <a:t>ultrassônico e óptico. </a:t>
            </a:r>
          </a:p>
        </p:txBody>
      </p:sp>
    </p:spTree>
    <p:extLst>
      <p:ext uri="{BB962C8B-B14F-4D97-AF65-F5344CB8AC3E}">
        <p14:creationId xmlns:p14="http://schemas.microsoft.com/office/powerpoint/2010/main" val="413875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220F48-2A64-4166-A13A-F99F5DCD3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</p:spTree>
    <p:extLst>
      <p:ext uri="{BB962C8B-B14F-4D97-AF65-F5344CB8AC3E}">
        <p14:creationId xmlns:p14="http://schemas.microsoft.com/office/powerpoint/2010/main" val="958015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1A84F-421C-4A14-906E-7CBEA08F5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93028B-0393-49B0-8F40-1A687E5F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Utiliza do ultrassom para medição dos comprimentos oculares</a:t>
            </a:r>
          </a:p>
          <a:p>
            <a:pPr algn="just"/>
            <a:r>
              <a:rPr lang="pt-BR" dirty="0"/>
              <a:t>O </a:t>
            </a:r>
            <a:r>
              <a:rPr lang="pt-BR" b="1" dirty="0"/>
              <a:t>som</a:t>
            </a:r>
            <a:r>
              <a:rPr lang="pt-BR" dirty="0"/>
              <a:t> é uma onda mecânica que sofre reflexão ao variar os meios </a:t>
            </a:r>
          </a:p>
          <a:p>
            <a:pPr algn="just"/>
            <a:r>
              <a:rPr lang="pt-BR" dirty="0"/>
              <a:t>O </a:t>
            </a:r>
            <a:r>
              <a:rPr lang="pt-BR" dirty="0" err="1"/>
              <a:t>probe</a:t>
            </a:r>
            <a:r>
              <a:rPr lang="pt-BR" dirty="0"/>
              <a:t> do </a:t>
            </a:r>
            <a:r>
              <a:rPr lang="pt-BR" dirty="0" err="1"/>
              <a:t>biometro</a:t>
            </a:r>
            <a:r>
              <a:rPr lang="pt-BR" dirty="0"/>
              <a:t> será responsável por emitir ondas ultrassônicas e por captar as ondas refletidas </a:t>
            </a:r>
          </a:p>
          <a:p>
            <a:pPr algn="just"/>
            <a:r>
              <a:rPr lang="pt-BR" dirty="0"/>
              <a:t>A biometria ultrassônica </a:t>
            </a:r>
            <a:r>
              <a:rPr lang="pt-BR" b="1" dirty="0"/>
              <a:t>mede o tempo </a:t>
            </a:r>
            <a:r>
              <a:rPr lang="pt-BR" dirty="0"/>
              <a:t>que a onda ultrassônica leva para atravessar as estruturas do olho e o componente computadorizado do exame decodifica e converte este tempo em um valor linear, utilizando a fórmula de velocidade.</a:t>
            </a:r>
          </a:p>
        </p:txBody>
      </p:sp>
    </p:spTree>
    <p:extLst>
      <p:ext uri="{BB962C8B-B14F-4D97-AF65-F5344CB8AC3E}">
        <p14:creationId xmlns:p14="http://schemas.microsoft.com/office/powerpoint/2010/main" val="175986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109346-551B-4691-9B10-C0D68DEE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BIOMETRIA ULTRASSÔNICA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8EC7E7-26FB-4D05-9D8F-05813AD25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As mudanças de densidade encontradas no meio pela ondas ultrassônicas podem ser representadas de 2 formas:</a:t>
            </a:r>
          </a:p>
          <a:p>
            <a:pPr lvl="1"/>
            <a:r>
              <a:rPr lang="pt-BR" dirty="0"/>
              <a:t>MODO A – AMPLITUDE SCAN</a:t>
            </a:r>
          </a:p>
          <a:p>
            <a:pPr lvl="1"/>
            <a:r>
              <a:rPr lang="pt-BR" dirty="0"/>
              <a:t>MODO B – BRIGHTNESS SCAN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877F44-D390-44C3-9E75-86D83888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09988"/>
            <a:ext cx="376237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E00FF9-749F-4E9C-90A8-0F7194318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29" y="3730625"/>
            <a:ext cx="64293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99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1736</Words>
  <Application>Microsoft Office PowerPoint</Application>
  <PresentationFormat>Widescreen</PresentationFormat>
  <Paragraphs>191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Tema do Office</vt:lpstr>
      <vt:lpstr>BIOMETRIA OCULAR, FORMULAS BIOMÉTRICAS E SUAS LIMITAÇÕES</vt:lpstr>
      <vt:lpstr>INTRODUÇÃO</vt:lpstr>
      <vt:lpstr>INTRODUÇÃO</vt:lpstr>
      <vt:lpstr>INTRODUÇÃO</vt:lpstr>
      <vt:lpstr>BIOMETRIA OCULAR</vt:lpstr>
      <vt:lpstr>INTRODUÇÃO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ULTRASSÔNICA</vt:lpstr>
      <vt:lpstr>BIOMETRIA ÓPTICA</vt:lpstr>
      <vt:lpstr>BIOMETRIA ÓPTICA</vt:lpstr>
      <vt:lpstr>BIOMETRIA ÓPTICA</vt:lpstr>
      <vt:lpstr>BIOMETRIA ÓPTICA</vt:lpstr>
      <vt:lpstr>BIOMETRIA ÓPTICA</vt:lpstr>
      <vt:lpstr>BIOMETRIA ÓPTICA</vt:lpstr>
      <vt:lpstr>FORMULAS BIOMÉTRICAS E SUAS LIMITAÇÕES</vt:lpstr>
      <vt:lpstr>INTRODUÇÃO</vt:lpstr>
      <vt:lpstr>INTRODUÇÃO</vt:lpstr>
      <vt:lpstr>PRIMEIROS PASSOS PARA CÁLCULO DA ACD PRÉ OPERATÓRIO</vt:lpstr>
      <vt:lpstr>FÓRMULAS DE VERGÊNCIA</vt:lpstr>
      <vt:lpstr>FÓRMULAS DE REGRESSÃO</vt:lpstr>
      <vt:lpstr>Apresentação do PowerPoint</vt:lpstr>
      <vt:lpstr>FÓRMULAS DE 3ª GERAÇÃO</vt:lpstr>
      <vt:lpstr>FÓRMULAS DE 3ª GERAÇÃO</vt:lpstr>
      <vt:lpstr>OTIMIZAÇÃO DE CONSTANTE A</vt:lpstr>
      <vt:lpstr>FÓRMULAS DE 4ª GERAÇÃO</vt:lpstr>
      <vt:lpstr>FÓRMULAS DE VERGÊNCIA MODERNAS</vt:lpstr>
      <vt:lpstr>FÓRMULAS DE RAY TRACING</vt:lpstr>
      <vt:lpstr>FÓRMULAS COM INTELIGÊNCIA ARTIFICIAL</vt:lpstr>
      <vt:lpstr>OBRIGADO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BIOMETRIA OCULAR, FORMULAS BIOMÉTRICAS E SUAS LIMITAÇÕES</dc:title>
  <dc:creator>Pedro Henrique Menezes Ribeiro</dc:creator>
  <cp:lastModifiedBy>Pedro Henrique Menezes Ribeiro</cp:lastModifiedBy>
  <cp:revision>3</cp:revision>
  <dcterms:created xsi:type="dcterms:W3CDTF">2025-01-19T18:00:53Z</dcterms:created>
  <dcterms:modified xsi:type="dcterms:W3CDTF">2025-01-20T02:32:51Z</dcterms:modified>
</cp:coreProperties>
</file>